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matic SC" charset="1" panose="00000500000000000000"/>
      <p:regular r:id="rId10"/>
    </p:embeddedFont>
    <p:embeddedFont>
      <p:font typeface="Amatic SC Bold" charset="1" panose="00000800000000000000"/>
      <p:regular r:id="rId11"/>
    </p:embeddedFont>
    <p:embeddedFont>
      <p:font typeface="Amatic SC Italics" charset="1" panose="00000500000000000000"/>
      <p:regular r:id="rId12"/>
    </p:embeddedFont>
    <p:embeddedFont>
      <p:font typeface="Amatic SC Bold Italics" charset="1" panose="00000800000000000000"/>
      <p:regular r:id="rId13"/>
    </p:embeddedFont>
    <p:embeddedFont>
      <p:font typeface="Cooper Hewitt" charset="1" panose="00000000000000000000"/>
      <p:regular r:id="rId14"/>
    </p:embeddedFont>
    <p:embeddedFont>
      <p:font typeface="Cooper Hewitt Bold" charset="1" panose="00000000000000000000"/>
      <p:regular r:id="rId15"/>
    </p:embeddedFont>
    <p:embeddedFont>
      <p:font typeface="Cooper Hewitt Italics" charset="1" panose="00000000000000000000"/>
      <p:regular r:id="rId16"/>
    </p:embeddedFont>
    <p:embeddedFont>
      <p:font typeface="Cooper Hewitt Bold Italics" charset="1" panose="00000000000000000000"/>
      <p:regular r:id="rId17"/>
    </p:embeddedFont>
    <p:embeddedFont>
      <p:font typeface="Cooper Hewitt Thin" charset="1" panose="00000000000000000000"/>
      <p:regular r:id="rId18"/>
    </p:embeddedFont>
    <p:embeddedFont>
      <p:font typeface="Cooper Hewitt Thin Italics" charset="1" panose="00000000000000000000"/>
      <p:regular r:id="rId19"/>
    </p:embeddedFont>
    <p:embeddedFont>
      <p:font typeface="Cooper Hewitt Light" charset="1" panose="00000000000000000000"/>
      <p:regular r:id="rId20"/>
    </p:embeddedFont>
    <p:embeddedFont>
      <p:font typeface="Cooper Hewitt Light Italics" charset="1" panose="00000000000000000000"/>
      <p:regular r:id="rId21"/>
    </p:embeddedFont>
    <p:embeddedFont>
      <p:font typeface="Cooper Hewitt Heavy" charset="1" panose="00000000000000000000"/>
      <p:regular r:id="rId22"/>
    </p:embeddedFont>
    <p:embeddedFont>
      <p:font typeface="Cooper Hewitt Heavy Italics" charset="1" panose="000000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https://www.cusd.com/mealapplication.aspx" TargetMode="External" Type="http://schemas.openxmlformats.org/officeDocument/2006/relationships/hyperlink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3504750" y="-4861622"/>
            <a:ext cx="11278501" cy="20010243"/>
          </a:xfrm>
          <a:custGeom>
            <a:avLst/>
            <a:gdLst/>
            <a:ahLst/>
            <a:cxnLst/>
            <a:rect r="r" b="b" t="t" l="l"/>
            <a:pathLst>
              <a:path h="20010243" w="11278501">
                <a:moveTo>
                  <a:pt x="0" y="0"/>
                </a:moveTo>
                <a:lnTo>
                  <a:pt x="11278500" y="0"/>
                </a:lnTo>
                <a:lnTo>
                  <a:pt x="11278500" y="20010244"/>
                </a:lnTo>
                <a:lnTo>
                  <a:pt x="0" y="20010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86398" y="758605"/>
            <a:ext cx="11904272" cy="8796520"/>
          </a:xfrm>
          <a:custGeom>
            <a:avLst/>
            <a:gdLst/>
            <a:ahLst/>
            <a:cxnLst/>
            <a:rect r="r" b="b" t="t" l="l"/>
            <a:pathLst>
              <a:path h="8796520" w="11904272">
                <a:moveTo>
                  <a:pt x="0" y="0"/>
                </a:moveTo>
                <a:lnTo>
                  <a:pt x="11904272" y="0"/>
                </a:lnTo>
                <a:lnTo>
                  <a:pt x="11904272" y="8796520"/>
                </a:lnTo>
                <a:lnTo>
                  <a:pt x="0" y="8796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5942265" y="3053366"/>
            <a:ext cx="8180718" cy="4486927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4378716" y="3054971"/>
            <a:ext cx="11307814" cy="446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820"/>
              </a:lnSpc>
            </a:pPr>
            <a:r>
              <a:rPr lang="en-US" sz="13500">
                <a:solidFill>
                  <a:srgbClr val="2E5187"/>
                </a:solidFill>
                <a:latin typeface="Amatic SC Bold"/>
              </a:rPr>
              <a:t>Primary Site News Article Thumbnail</a:t>
            </a:r>
          </a:p>
        </p:txBody>
      </p:sp>
      <p:sp>
        <p:nvSpPr>
          <p:cNvPr name="AutoShape 6" id="6"/>
          <p:cNvSpPr/>
          <p:nvPr/>
        </p:nvSpPr>
        <p:spPr>
          <a:xfrm>
            <a:off x="6148215" y="5202994"/>
            <a:ext cx="7407249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6328999" y="7516481"/>
            <a:ext cx="7407249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1866264" cy="10287000"/>
          </a:xfrm>
          <a:custGeom>
            <a:avLst/>
            <a:gdLst/>
            <a:ahLst/>
            <a:cxnLst/>
            <a:rect r="r" b="b" t="t" l="l"/>
            <a:pathLst>
              <a:path h="10287000" w="1866264">
                <a:moveTo>
                  <a:pt x="0" y="0"/>
                </a:moveTo>
                <a:lnTo>
                  <a:pt x="1866264" y="0"/>
                </a:lnTo>
                <a:lnTo>
                  <a:pt x="186626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55462" t="-49137" r="-255212" b="-71471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007129" y="1753153"/>
            <a:ext cx="3689420" cy="1404988"/>
          </a:xfrm>
          <a:custGeom>
            <a:avLst/>
            <a:gdLst/>
            <a:ahLst/>
            <a:cxnLst/>
            <a:rect r="r" b="b" t="t" l="l"/>
            <a:pathLst>
              <a:path h="1404988" w="3689420">
                <a:moveTo>
                  <a:pt x="0" y="0"/>
                </a:moveTo>
                <a:lnTo>
                  <a:pt x="3689420" y="0"/>
                </a:lnTo>
                <a:lnTo>
                  <a:pt x="3689420" y="1404988"/>
                </a:lnTo>
                <a:lnTo>
                  <a:pt x="0" y="14049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559913" y="7593965"/>
            <a:ext cx="4757242" cy="1721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 u="sng">
                <a:solidFill>
                  <a:srgbClr val="2E5187"/>
                </a:solidFill>
                <a:latin typeface="Cooper Hewitt Bold"/>
                <a:hlinkClick r:id="rId8" tooltip="https://www.cusd.com/mealapplication.aspx"/>
              </a:rPr>
              <a:t>with eSchoolView</a:t>
            </a:r>
          </a:p>
          <a:p>
            <a:pPr>
              <a:lnSpc>
                <a:spcPts val="6439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72" t="7241" r="685" b="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2978326"/>
            <a:ext cx="16287545" cy="6128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4020"/>
              </a:lnSpc>
              <a:buFont typeface="Arial"/>
              <a:buChar char="•"/>
            </a:pPr>
            <a:r>
              <a:rPr lang="en-US" sz="3000">
                <a:solidFill>
                  <a:srgbClr val="2E5187"/>
                </a:solidFill>
                <a:latin typeface="Cooper Hewitt"/>
              </a:rPr>
              <a:t>Insert image or graphic on blank slide.</a:t>
            </a:r>
          </a:p>
          <a:p>
            <a:pPr marL="1295400" indent="-431800" lvl="2">
              <a:lnSpc>
                <a:spcPts val="4020"/>
              </a:lnSpc>
              <a:buFont typeface="Arial"/>
              <a:buChar char="•"/>
            </a:pPr>
            <a:r>
              <a:rPr lang="en-US" sz="3000">
                <a:solidFill>
                  <a:srgbClr val="2E5187"/>
                </a:solidFill>
                <a:latin typeface="Cooper Hewitt"/>
              </a:rPr>
              <a:t>Insert               Pictures               Select your file</a:t>
            </a:r>
          </a:p>
          <a:p>
            <a:pPr marL="647700" indent="-323850" lvl="1">
              <a:lnSpc>
                <a:spcPts val="4020"/>
              </a:lnSpc>
              <a:buFont typeface="Arial"/>
              <a:buChar char="•"/>
            </a:pPr>
            <a:r>
              <a:rPr lang="en-US" sz="3000">
                <a:solidFill>
                  <a:srgbClr val="2E5187"/>
                </a:solidFill>
                <a:latin typeface="Cooper Hewitt"/>
              </a:rPr>
              <a:t>Adjust picture to take up the entire page</a:t>
            </a:r>
          </a:p>
          <a:p>
            <a:pPr marL="1295400" indent="-431800" lvl="2">
              <a:lnSpc>
                <a:spcPts val="4020"/>
              </a:lnSpc>
              <a:buFont typeface="Arial"/>
              <a:buChar char="•"/>
            </a:pPr>
            <a:r>
              <a:rPr lang="en-US" sz="3000">
                <a:solidFill>
                  <a:srgbClr val="2E5187"/>
                </a:solidFill>
                <a:latin typeface="Cooper Hewitt"/>
              </a:rPr>
              <a:t>Drag from the corners to avoid distorting image</a:t>
            </a:r>
          </a:p>
          <a:p>
            <a:pPr marL="1295400" indent="-431800" lvl="2">
              <a:lnSpc>
                <a:spcPts val="4020"/>
              </a:lnSpc>
              <a:buFont typeface="Arial"/>
              <a:buChar char="•"/>
            </a:pPr>
            <a:r>
              <a:rPr lang="en-US" sz="3000">
                <a:solidFill>
                  <a:srgbClr val="2E5187"/>
                </a:solidFill>
                <a:latin typeface="Cooper Hewitt"/>
              </a:rPr>
              <a:t>Ensure image is centered and any borders on sides or top/bottom are equal</a:t>
            </a:r>
          </a:p>
          <a:p>
            <a:pPr marL="647700" indent="-323850" lvl="1">
              <a:lnSpc>
                <a:spcPts val="4020"/>
              </a:lnSpc>
              <a:buFont typeface="Arial"/>
              <a:buChar char="•"/>
            </a:pPr>
            <a:r>
              <a:rPr lang="en-US" sz="3000">
                <a:solidFill>
                  <a:srgbClr val="2E5187"/>
                </a:solidFill>
                <a:latin typeface="Cooper Hewitt"/>
              </a:rPr>
              <a:t>Save your thumbnail image to your computer:</a:t>
            </a:r>
          </a:p>
          <a:p>
            <a:pPr marL="1295400" indent="-431800" lvl="2">
              <a:lnSpc>
                <a:spcPts val="4020"/>
              </a:lnSpc>
              <a:buFont typeface="Arial"/>
              <a:buChar char="•"/>
            </a:pPr>
            <a:r>
              <a:rPr lang="en-US" sz="3000">
                <a:solidFill>
                  <a:srgbClr val="2E5187"/>
                </a:solidFill>
                <a:latin typeface="Cooper Hewitt"/>
              </a:rPr>
              <a:t>From your created thumbnail slide, click File               Save a Copy               Browse</a:t>
            </a:r>
          </a:p>
          <a:p>
            <a:pPr marL="1295400" indent="-431800" lvl="2">
              <a:lnSpc>
                <a:spcPts val="4020"/>
              </a:lnSpc>
              <a:buFont typeface="Arial"/>
              <a:buChar char="•"/>
            </a:pPr>
            <a:r>
              <a:rPr lang="en-US" sz="3000">
                <a:solidFill>
                  <a:srgbClr val="2E5187"/>
                </a:solidFill>
                <a:latin typeface="Cooper Hewitt"/>
              </a:rPr>
              <a:t>Name your image file and choose where to save it on your computer</a:t>
            </a:r>
          </a:p>
          <a:p>
            <a:pPr marL="1295400" indent="-431800" lvl="2">
              <a:lnSpc>
                <a:spcPts val="4020"/>
              </a:lnSpc>
              <a:buFont typeface="Arial"/>
              <a:buChar char="•"/>
            </a:pPr>
            <a:r>
              <a:rPr lang="en-US" sz="3000">
                <a:solidFill>
                  <a:srgbClr val="2E5187"/>
                </a:solidFill>
                <a:latin typeface="Cooper Hewitt"/>
              </a:rPr>
              <a:t>Change the "Save as type" to JPEG File Interchange Format</a:t>
            </a:r>
          </a:p>
          <a:p>
            <a:pPr marL="1295400" indent="-431800" lvl="2">
              <a:lnSpc>
                <a:spcPts val="4020"/>
              </a:lnSpc>
              <a:buFont typeface="Arial"/>
              <a:buChar char="•"/>
            </a:pPr>
            <a:r>
              <a:rPr lang="en-US" sz="3000">
                <a:solidFill>
                  <a:srgbClr val="2E5187"/>
                </a:solidFill>
                <a:latin typeface="Cooper Hewitt"/>
              </a:rPr>
              <a:t>Click "Save". Click "Just This One" in the pop-up window, so you only save your thumbnail image and not the entire slideshow.</a:t>
            </a:r>
          </a:p>
          <a:p>
            <a:pPr marL="1295400" indent="-431800" lvl="2">
              <a:lnSpc>
                <a:spcPts val="4020"/>
              </a:lnSpc>
              <a:buFont typeface="Arial"/>
              <a:buChar char="•"/>
            </a:pPr>
            <a:r>
              <a:rPr lang="en-US" sz="3000">
                <a:solidFill>
                  <a:srgbClr val="2E5187"/>
                </a:solidFill>
                <a:latin typeface="Cooper Hewitt"/>
              </a:rPr>
              <a:t>Upload your News Article Thumbnail. </a:t>
            </a:r>
            <a:r>
              <a:rPr lang="en-US" sz="3000">
                <a:solidFill>
                  <a:srgbClr val="2E5187"/>
                </a:solidFill>
                <a:latin typeface="Cooper Hewitt Bold Italics"/>
              </a:rPr>
              <a:t>Follow instructions in the News Article Tutorial.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4267195">
            <a:off x="11830111" y="-8681"/>
            <a:ext cx="4478694" cy="4114800"/>
          </a:xfrm>
          <a:custGeom>
            <a:avLst/>
            <a:gdLst/>
            <a:ahLst/>
            <a:cxnLst/>
            <a:rect r="r" b="b" t="t" l="l"/>
            <a:pathLst>
              <a:path h="4114800" w="4478694">
                <a:moveTo>
                  <a:pt x="0" y="0"/>
                </a:moveTo>
                <a:lnTo>
                  <a:pt x="4478694" y="0"/>
                </a:lnTo>
                <a:lnTo>
                  <a:pt x="44786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776993"/>
            <a:ext cx="11132430" cy="2140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320"/>
              </a:lnSpc>
            </a:pPr>
            <a:r>
              <a:rPr lang="en-US" sz="15396">
                <a:solidFill>
                  <a:srgbClr val="2E5187"/>
                </a:solidFill>
                <a:latin typeface="Amatic SC Bold"/>
              </a:rPr>
              <a:t>Instructions</a:t>
            </a:r>
          </a:p>
        </p:txBody>
      </p:sp>
      <p:sp>
        <p:nvSpPr>
          <p:cNvPr name="AutoShape 6" id="6"/>
          <p:cNvSpPr/>
          <p:nvPr/>
        </p:nvSpPr>
        <p:spPr>
          <a:xfrm>
            <a:off x="3428206" y="3844887"/>
            <a:ext cx="867691" cy="0"/>
          </a:xfrm>
          <a:prstGeom prst="line">
            <a:avLst/>
          </a:prstGeom>
          <a:ln cap="flat" w="95250">
            <a:solidFill>
              <a:srgbClr val="2E5187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7" id="7"/>
          <p:cNvSpPr/>
          <p:nvPr/>
        </p:nvSpPr>
        <p:spPr>
          <a:xfrm>
            <a:off x="5980094" y="3844887"/>
            <a:ext cx="867691" cy="0"/>
          </a:xfrm>
          <a:prstGeom prst="line">
            <a:avLst/>
          </a:prstGeom>
          <a:ln cap="flat" w="95250">
            <a:solidFill>
              <a:srgbClr val="2E5187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8" id="8"/>
          <p:cNvSpPr/>
          <p:nvPr/>
        </p:nvSpPr>
        <p:spPr>
          <a:xfrm>
            <a:off x="9593084" y="6339883"/>
            <a:ext cx="867691" cy="0"/>
          </a:xfrm>
          <a:prstGeom prst="line">
            <a:avLst/>
          </a:prstGeom>
          <a:ln cap="flat" w="95250">
            <a:solidFill>
              <a:srgbClr val="2E5187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9" id="9"/>
          <p:cNvSpPr/>
          <p:nvPr/>
        </p:nvSpPr>
        <p:spPr>
          <a:xfrm>
            <a:off x="12732630" y="6339883"/>
            <a:ext cx="867691" cy="0"/>
          </a:xfrm>
          <a:prstGeom prst="line">
            <a:avLst/>
          </a:prstGeom>
          <a:ln cap="flat" w="95250">
            <a:solidFill>
              <a:srgbClr val="2E5187"/>
            </a:solidFill>
            <a:prstDash val="solid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72" t="2091" r="685" b="515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533592">
            <a:off x="1572807" y="550682"/>
            <a:ext cx="7579662" cy="5856095"/>
          </a:xfrm>
          <a:custGeom>
            <a:avLst/>
            <a:gdLst/>
            <a:ahLst/>
            <a:cxnLst/>
            <a:rect r="r" b="b" t="t" l="l"/>
            <a:pathLst>
              <a:path h="5856095" w="7579662">
                <a:moveTo>
                  <a:pt x="0" y="0"/>
                </a:moveTo>
                <a:lnTo>
                  <a:pt x="7579662" y="0"/>
                </a:lnTo>
                <a:lnTo>
                  <a:pt x="7579662" y="5856095"/>
                </a:lnTo>
                <a:lnTo>
                  <a:pt x="0" y="58560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692855" y="3874643"/>
            <a:ext cx="10070548" cy="5412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68"/>
              </a:lnSpc>
            </a:pPr>
            <a:r>
              <a:rPr lang="en-US" sz="5600">
                <a:solidFill>
                  <a:srgbClr val="2E5187"/>
                </a:solidFill>
                <a:latin typeface="Cooper Hewitt Bold"/>
              </a:rPr>
              <a:t>Kendra Burt</a:t>
            </a:r>
          </a:p>
          <a:p>
            <a:pPr algn="ctr">
              <a:lnSpc>
                <a:spcPts val="9520"/>
              </a:lnSpc>
            </a:pPr>
            <a:r>
              <a:rPr lang="en-US" sz="5600">
                <a:solidFill>
                  <a:srgbClr val="2E5187"/>
                </a:solidFill>
                <a:latin typeface="Cooper Hewitt Italics"/>
              </a:rPr>
              <a:t>Digital Media Specialist</a:t>
            </a:r>
          </a:p>
          <a:p>
            <a:pPr algn="ctr">
              <a:lnSpc>
                <a:spcPts val="7840"/>
              </a:lnSpc>
            </a:pPr>
          </a:p>
          <a:p>
            <a:pPr algn="ctr">
              <a:lnSpc>
                <a:spcPts val="7840"/>
              </a:lnSpc>
            </a:pPr>
            <a:r>
              <a:rPr lang="en-US" sz="5600" u="sng">
                <a:solidFill>
                  <a:srgbClr val="2E5187"/>
                </a:solidFill>
                <a:latin typeface="Cooper Hewitt Bold"/>
              </a:rPr>
              <a:t>KendraBurt@cusd.com</a:t>
            </a:r>
          </a:p>
          <a:p>
            <a:pPr algn="ctr" marL="0" indent="0" lvl="0">
              <a:lnSpc>
                <a:spcPts val="7840"/>
              </a:lnSpc>
            </a:pPr>
            <a:r>
              <a:rPr lang="en-US" sz="5600">
                <a:solidFill>
                  <a:srgbClr val="2E5187"/>
                </a:solidFill>
                <a:latin typeface="Cooper Hewitt Bold"/>
              </a:rPr>
              <a:t>x79030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634813" y="5537807"/>
            <a:ext cx="4368153" cy="4114800"/>
          </a:xfrm>
          <a:custGeom>
            <a:avLst/>
            <a:gdLst/>
            <a:ahLst/>
            <a:cxnLst/>
            <a:rect r="r" b="b" t="t" l="l"/>
            <a:pathLst>
              <a:path h="4114800" w="4368153">
                <a:moveTo>
                  <a:pt x="0" y="0"/>
                </a:moveTo>
                <a:lnTo>
                  <a:pt x="4368153" y="0"/>
                </a:lnTo>
                <a:lnTo>
                  <a:pt x="43681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533592">
            <a:off x="2083428" y="1666613"/>
            <a:ext cx="6537211" cy="3016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66"/>
              </a:lnSpc>
            </a:pPr>
            <a:r>
              <a:rPr lang="en-US" sz="11100">
                <a:solidFill>
                  <a:srgbClr val="2E5187"/>
                </a:solidFill>
                <a:latin typeface="Amatic SC Bold"/>
              </a:rPr>
              <a:t>have questions?</a:t>
            </a:r>
          </a:p>
          <a:p>
            <a:pPr algn="ctr" marL="0" indent="0" lvl="0">
              <a:lnSpc>
                <a:spcPts val="11766"/>
              </a:lnSpc>
            </a:pPr>
            <a:r>
              <a:rPr lang="en-US" sz="11100">
                <a:solidFill>
                  <a:srgbClr val="2E5187"/>
                </a:solidFill>
                <a:latin typeface="Amatic SC Bold"/>
              </a:rPr>
              <a:t>let me know!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DAFpMnna1lg</dc:identifier>
  <dcterms:modified xsi:type="dcterms:W3CDTF">2011-08-01T06:04:30Z</dcterms:modified>
  <cp:revision>1</cp:revision>
  <dc:title>Template - Primary News Article Thumbnail</dc:title>
</cp:coreProperties>
</file>